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36" r:id="rId2"/>
    <p:sldId id="352" r:id="rId3"/>
    <p:sldId id="338" r:id="rId4"/>
    <p:sldId id="346" r:id="rId5"/>
    <p:sldId id="348" r:id="rId6"/>
    <p:sldId id="347" r:id="rId7"/>
    <p:sldId id="339" r:id="rId8"/>
    <p:sldId id="361" r:id="rId9"/>
    <p:sldId id="362" r:id="rId10"/>
    <p:sldId id="340" r:id="rId11"/>
    <p:sldId id="341" r:id="rId12"/>
    <p:sldId id="342" r:id="rId13"/>
    <p:sldId id="359" r:id="rId14"/>
    <p:sldId id="360" r:id="rId15"/>
    <p:sldId id="350" r:id="rId16"/>
    <p:sldId id="354" r:id="rId17"/>
    <p:sldId id="355" r:id="rId18"/>
    <p:sldId id="356" r:id="rId19"/>
    <p:sldId id="357" r:id="rId20"/>
    <p:sldId id="358" r:id="rId21"/>
    <p:sldId id="343" r:id="rId22"/>
    <p:sldId id="353" r:id="rId23"/>
    <p:sldId id="351" r:id="rId24"/>
    <p:sldId id="34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60"/>
  </p:normalViewPr>
  <p:slideViewPr>
    <p:cSldViewPr snapToGrid="0">
      <p:cViewPr varScale="1">
        <p:scale>
          <a:sx n="78" d="100"/>
          <a:sy n="78" d="100"/>
        </p:scale>
        <p:origin x="168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71549B-B822-4782-8167-A99D506E4325}" type="datetimeFigureOut">
              <a:rPr lang="en-GB" smtClean="0"/>
              <a:t>23/05/2023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304874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1549B-B822-4782-8167-A99D506E4325}" type="datetimeFigureOut">
              <a:rPr lang="en-GB" smtClean="0"/>
              <a:t>23/05/2023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82643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1549B-B822-4782-8167-A99D506E4325}" type="datetimeFigureOut">
              <a:rPr lang="en-GB" smtClean="0"/>
              <a:t>23/05/2023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343048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1549B-B822-4782-8167-A99D506E4325}" type="datetimeFigureOut">
              <a:rPr lang="en-GB" smtClean="0"/>
              <a:t>23/05/2023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22436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1549B-B822-4782-8167-A99D506E4325}" type="datetimeFigureOut">
              <a:rPr lang="en-GB" smtClean="0"/>
              <a:t>23/05/2023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2461843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71549B-B822-4782-8167-A99D506E4325}" type="datetimeFigureOut">
              <a:rPr lang="en-GB" smtClean="0"/>
              <a:t>23/05/2023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2223559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71549B-B822-4782-8167-A99D506E4325}" type="datetimeFigureOut">
              <a:rPr lang="en-GB" smtClean="0"/>
              <a:t>23/05/2023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2683337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71549B-B822-4782-8167-A99D506E4325}" type="datetimeFigureOut">
              <a:rPr lang="en-GB" smtClean="0"/>
              <a:t>23/05/2023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13302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1549B-B822-4782-8167-A99D506E4325}" type="datetimeFigureOut">
              <a:rPr lang="en-GB" smtClean="0"/>
              <a:t>23/05/2023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3922961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71549B-B822-4782-8167-A99D506E4325}" type="datetimeFigureOut">
              <a:rPr lang="en-GB" smtClean="0"/>
              <a:t>23/05/2023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87671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71549B-B822-4782-8167-A99D506E4325}" type="datetimeFigureOut">
              <a:rPr lang="en-GB" smtClean="0"/>
              <a:t>23/05/2023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273558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1549B-B822-4782-8167-A99D506E4325}" type="datetimeFigureOut">
              <a:rPr lang="en-GB" smtClean="0"/>
              <a:t>23/05/2023</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CE7ED0-C44E-4FD3-8AD8-96708AEFF1F1}" type="slidenum">
              <a:rPr lang="en-GB" smtClean="0"/>
              <a:t>‹#›</a:t>
            </a:fld>
            <a:endParaRPr lang="en-GB"/>
          </a:p>
        </p:txBody>
      </p:sp>
    </p:spTree>
    <p:extLst>
      <p:ext uri="{BB962C8B-B14F-4D97-AF65-F5344CB8AC3E}">
        <p14:creationId xmlns:p14="http://schemas.microsoft.com/office/powerpoint/2010/main" val="36959933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4"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527143" y="872910"/>
            <a:ext cx="6089710" cy="1406056"/>
          </a:xfrm>
        </p:spPr>
        <p:txBody>
          <a:bodyPr>
            <a:normAutofit/>
          </a:bodyPr>
          <a:lstStyle/>
          <a:p>
            <a:pPr>
              <a:defRPr/>
            </a:pPr>
            <a:endParaRPr lang="en-US" dirty="0"/>
          </a:p>
          <a:p>
            <a:pPr>
              <a:lnSpc>
                <a:spcPct val="110000"/>
              </a:lnSpc>
              <a:defRPr/>
            </a:pPr>
            <a:r>
              <a:rPr lang="en-US" sz="2300" b="1" dirty="0">
                <a:latin typeface="Times New Roman" pitchFamily="18" charset="0"/>
                <a:cs typeface="Times New Roman" pitchFamily="18" charset="0"/>
              </a:rPr>
              <a:t>WATER QUALITY PREDICTION SYSTEM</a:t>
            </a:r>
          </a:p>
          <a:p>
            <a:pPr>
              <a:defRPr/>
            </a:pPr>
            <a:r>
              <a:rPr lang="en-US" sz="2300" b="1" dirty="0">
                <a:latin typeface="Times New Roman" pitchFamily="18" charset="0"/>
                <a:cs typeface="Times New Roman" pitchFamily="18" charset="0"/>
              </a:rPr>
              <a:t>(IV CSE B)</a:t>
            </a:r>
          </a:p>
          <a:p>
            <a:pPr>
              <a:defRPr/>
            </a:pPr>
            <a:endParaRPr lang="en-US" dirty="0">
              <a:solidFill>
                <a:schemeClr val="tx1"/>
              </a:solidFill>
            </a:endParaRPr>
          </a:p>
          <a:p>
            <a:pPr>
              <a:defRPr/>
            </a:pPr>
            <a:endParaRPr lang="en-US" sz="1350" dirty="0">
              <a:latin typeface="Times New Roman" pitchFamily="18" charset="0"/>
              <a:cs typeface="Times New Roman" pitchFamily="18" charset="0"/>
            </a:endParaRPr>
          </a:p>
          <a:p>
            <a:pPr>
              <a:defRPr/>
            </a:pPr>
            <a:endParaRPr lang="en-US" sz="1350" dirty="0"/>
          </a:p>
        </p:txBody>
      </p:sp>
      <p:sp>
        <p:nvSpPr>
          <p:cNvPr id="4" name="Subtitle 2">
            <a:extLst>
              <a:ext uri="{FF2B5EF4-FFF2-40B4-BE49-F238E27FC236}">
                <a16:creationId xmlns:a16="http://schemas.microsoft.com/office/drawing/2014/main" id="{CCA3050C-9587-039D-057B-AD8AA8BF1D4C}"/>
              </a:ext>
            </a:extLst>
          </p:cNvPr>
          <p:cNvSpPr txBox="1">
            <a:spLocks/>
          </p:cNvSpPr>
          <p:nvPr/>
        </p:nvSpPr>
        <p:spPr>
          <a:xfrm>
            <a:off x="701761" y="4183001"/>
            <a:ext cx="7724493" cy="218966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eaLnBrk="1" hangingPunct="1"/>
            <a:r>
              <a:rPr lang="en-US" altLang="en-US" sz="2000" b="1" dirty="0">
                <a:latin typeface="Times New Roman" panose="02020603050405020304" pitchFamily="18" charset="0"/>
                <a:cs typeface="Times New Roman" panose="02020603050405020304" pitchFamily="18" charset="0"/>
              </a:rPr>
              <a:t>     </a:t>
            </a:r>
          </a:p>
          <a:p>
            <a:pPr algn="ctr" eaLnBrk="1" hangingPunct="1"/>
            <a:r>
              <a:rPr lang="en-US" altLang="en-US" sz="1900" b="1" dirty="0">
                <a:latin typeface="Times New Roman" panose="02020603050405020304" pitchFamily="18" charset="0"/>
                <a:cs typeface="Times New Roman" panose="02020603050405020304" pitchFamily="18" charset="0"/>
              </a:rPr>
              <a:t> UNDER THE GUIDANCE OF</a:t>
            </a:r>
          </a:p>
          <a:p>
            <a:pPr algn="ctr" eaLnBrk="1" hangingPunct="1"/>
            <a:r>
              <a:rPr lang="en-US" altLang="en-US" sz="1900" b="1" dirty="0">
                <a:latin typeface="Times New Roman" panose="02020603050405020304" pitchFamily="18" charset="0"/>
                <a:cs typeface="Times New Roman" panose="02020603050405020304" pitchFamily="18" charset="0"/>
              </a:rPr>
              <a:t>      Ms.N.RADHA, </a:t>
            </a:r>
          </a:p>
          <a:p>
            <a:pPr algn="ctr" eaLnBrk="1" hangingPunct="1"/>
            <a:r>
              <a:rPr lang="en-US" altLang="en-US" sz="1900" b="1" dirty="0">
                <a:latin typeface="Times New Roman" panose="02020603050405020304" pitchFamily="18" charset="0"/>
                <a:cs typeface="Times New Roman" panose="02020603050405020304" pitchFamily="18" charset="0"/>
              </a:rPr>
              <a:t>        ASSISTANT PROFESSOR,</a:t>
            </a:r>
          </a:p>
          <a:p>
            <a:pPr algn="ctr" eaLnBrk="1" hangingPunct="1"/>
            <a:r>
              <a:rPr lang="en-US" altLang="en-US" sz="1900" b="1" dirty="0">
                <a:latin typeface="Times New Roman" panose="02020603050405020304" pitchFamily="18" charset="0"/>
                <a:cs typeface="Times New Roman" panose="02020603050405020304" pitchFamily="18" charset="0"/>
              </a:rPr>
              <a:t> DEPARTMENT OF COMPUTER SCIENCE AND ENGINEERING,</a:t>
            </a:r>
          </a:p>
          <a:p>
            <a:pPr algn="ctr" eaLnBrk="1" hangingPunct="1"/>
            <a:r>
              <a:rPr lang="en-US" altLang="en-US" sz="1900" b="1" dirty="0">
                <a:latin typeface="Times New Roman" panose="02020603050405020304" pitchFamily="18" charset="0"/>
                <a:cs typeface="Times New Roman" panose="02020603050405020304" pitchFamily="18" charset="0"/>
              </a:rPr>
              <a:t>DHIRAJLAL GANDHI COLLEGE OF TECHNOLOGY ,SALEM </a:t>
            </a:r>
          </a:p>
          <a:p>
            <a:pPr>
              <a:defRPr/>
            </a:pPr>
            <a:endParaRPr lang="en-US" sz="2000" dirty="0">
              <a:latin typeface="Times New Roman" panose="02020603050405020304" pitchFamily="18" charset="0"/>
              <a:cs typeface="Times New Roman" panose="02020603050405020304" pitchFamily="18" charset="0"/>
            </a:endParaRPr>
          </a:p>
          <a:p>
            <a:pPr>
              <a:defRPr/>
            </a:pPr>
            <a:endParaRPr lang="en-US" sz="1350" dirty="0"/>
          </a:p>
        </p:txBody>
      </p:sp>
      <p:graphicFrame>
        <p:nvGraphicFramePr>
          <p:cNvPr id="5" name="Table 4">
            <a:extLst>
              <a:ext uri="{FF2B5EF4-FFF2-40B4-BE49-F238E27FC236}">
                <a16:creationId xmlns:a16="http://schemas.microsoft.com/office/drawing/2014/main" id="{2622D732-BF61-73A7-F1D6-9CC44130F0B9}"/>
              </a:ext>
            </a:extLst>
          </p:cNvPr>
          <p:cNvGraphicFramePr>
            <a:graphicFrameLocks noGrp="1"/>
          </p:cNvGraphicFramePr>
          <p:nvPr>
            <p:extLst>
              <p:ext uri="{D42A27DB-BD31-4B8C-83A1-F6EECF244321}">
                <p14:modId xmlns:p14="http://schemas.microsoft.com/office/powerpoint/2010/main" val="1839814829"/>
              </p:ext>
            </p:extLst>
          </p:nvPr>
        </p:nvGraphicFramePr>
        <p:xfrm>
          <a:off x="2189446" y="2674998"/>
          <a:ext cx="5427407" cy="1508003"/>
        </p:xfrm>
        <a:graphic>
          <a:graphicData uri="http://schemas.openxmlformats.org/drawingml/2006/table">
            <a:tbl>
              <a:tblPr firstRow="1" firstCol="1" bandRow="1">
                <a:tableStyleId>{5C22544A-7EE6-4342-B048-85BDC9FD1C3A}</a:tableStyleId>
              </a:tblPr>
              <a:tblGrid>
                <a:gridCol w="2671395">
                  <a:extLst>
                    <a:ext uri="{9D8B030D-6E8A-4147-A177-3AD203B41FA5}">
                      <a16:colId xmlns:a16="http://schemas.microsoft.com/office/drawing/2014/main" val="2994880953"/>
                    </a:ext>
                  </a:extLst>
                </a:gridCol>
                <a:gridCol w="314282">
                  <a:extLst>
                    <a:ext uri="{9D8B030D-6E8A-4147-A177-3AD203B41FA5}">
                      <a16:colId xmlns:a16="http://schemas.microsoft.com/office/drawing/2014/main" val="632912552"/>
                    </a:ext>
                  </a:extLst>
                </a:gridCol>
                <a:gridCol w="2441730">
                  <a:extLst>
                    <a:ext uri="{9D8B030D-6E8A-4147-A177-3AD203B41FA5}">
                      <a16:colId xmlns:a16="http://schemas.microsoft.com/office/drawing/2014/main" val="3228971343"/>
                    </a:ext>
                  </a:extLst>
                </a:gridCol>
              </a:tblGrid>
              <a:tr h="301601">
                <a:tc>
                  <a:txBody>
                    <a:bodyPr/>
                    <a:lstStyle/>
                    <a:p>
                      <a:pPr>
                        <a:lnSpc>
                          <a:spcPts val="1285"/>
                        </a:lnSpc>
                        <a:tabLst>
                          <a:tab pos="186690" algn="l"/>
                        </a:tabLst>
                      </a:pPr>
                      <a:r>
                        <a:rPr lang="en-US" sz="1800" b="1" dirty="0">
                          <a:solidFill>
                            <a:schemeClr val="tx1"/>
                          </a:solidFill>
                          <a:effectLst/>
                          <a:latin typeface="Times New Roman" panose="02020603050405020304" pitchFamily="18" charset="0"/>
                          <a:cs typeface="Times New Roman" panose="02020603050405020304" pitchFamily="18" charset="0"/>
                        </a:rPr>
                        <a:t>NITISH KUMAR D P</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85"/>
                        </a:lnSpc>
                        <a:tabLst>
                          <a:tab pos="186690" algn="l"/>
                        </a:tabLst>
                      </a:pPr>
                      <a:r>
                        <a:rPr lang="en-US" sz="1800" b="1" dirty="0">
                          <a:solidFill>
                            <a:schemeClr val="tx1"/>
                          </a:solidFill>
                          <a:effectLst/>
                          <a:latin typeface="Times New Roman" panose="02020603050405020304" pitchFamily="18" charset="0"/>
                          <a:cs typeface="Times New Roman" panose="02020603050405020304" pitchFamily="18" charset="0"/>
                        </a:rPr>
                        <a:t>610519104072</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7478061"/>
                  </a:ext>
                </a:extLst>
              </a:tr>
              <a:tr h="301601">
                <a:tc>
                  <a:txBody>
                    <a:bodyPr/>
                    <a:lstStyle/>
                    <a:p>
                      <a:pPr>
                        <a:lnSpc>
                          <a:spcPts val="1285"/>
                        </a:lnSpc>
                        <a:tabLst>
                          <a:tab pos="186690" algn="l"/>
                          <a:tab pos="1437640" algn="r"/>
                        </a:tabLst>
                      </a:pPr>
                      <a:r>
                        <a:rPr lang="en-US" sz="1800" b="1" dirty="0">
                          <a:solidFill>
                            <a:schemeClr val="tx1"/>
                          </a:solidFill>
                          <a:effectLst/>
                          <a:latin typeface="Times New Roman" panose="02020603050405020304" pitchFamily="18" charset="0"/>
                          <a:cs typeface="Times New Roman" panose="02020603050405020304" pitchFamily="18" charset="0"/>
                        </a:rPr>
                        <a:t>NARESH KUMAR D</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610519104069</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6065181"/>
                  </a:ext>
                </a:extLst>
              </a:tr>
              <a:tr h="301601">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MOHAN R</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85"/>
                        </a:lnSpc>
                        <a:tabLst>
                          <a:tab pos="186690" algn="l"/>
                        </a:tabLst>
                      </a:pPr>
                      <a:r>
                        <a:rPr lang="en-US" sz="1800" b="1" dirty="0">
                          <a:solidFill>
                            <a:schemeClr val="tx1"/>
                          </a:solidFill>
                          <a:effectLst/>
                          <a:latin typeface="Times New Roman" panose="02020603050405020304" pitchFamily="18" charset="0"/>
                          <a:cs typeface="Times New Roman" panose="02020603050405020304" pitchFamily="18" charset="0"/>
                        </a:rPr>
                        <a:t>610519104063</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7248757"/>
                  </a:ext>
                </a:extLst>
              </a:tr>
              <a:tr h="603200">
                <a:tc>
                  <a:txBody>
                    <a:bodyPr/>
                    <a:lstStyle/>
                    <a:p>
                      <a:pPr>
                        <a:lnSpc>
                          <a:spcPts val="1285"/>
                        </a:lnSpc>
                        <a:tabLst>
                          <a:tab pos="186690" algn="l"/>
                        </a:tabLst>
                      </a:pPr>
                      <a:r>
                        <a:rPr lang="en-US" sz="1800" b="1" dirty="0">
                          <a:solidFill>
                            <a:schemeClr val="tx1"/>
                          </a:solidFill>
                          <a:effectLst/>
                          <a:latin typeface="Times New Roman" panose="02020603050405020304" pitchFamily="18" charset="0"/>
                          <a:cs typeface="Times New Roman" panose="02020603050405020304" pitchFamily="18" charset="0"/>
                        </a:rPr>
                        <a:t>NANDAMUDI DINESH</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85"/>
                        </a:lnSpc>
                        <a:tabLst>
                          <a:tab pos="186690" algn="l"/>
                        </a:tabLst>
                      </a:pPr>
                      <a:r>
                        <a:rPr lang="en-US" sz="1800" b="1" dirty="0">
                          <a:solidFill>
                            <a:schemeClr val="tx1"/>
                          </a:solidFill>
                          <a:effectLst/>
                          <a:latin typeface="Times New Roman" panose="02020603050405020304" pitchFamily="18" charset="0"/>
                          <a:cs typeface="Times New Roman" panose="02020603050405020304" pitchFamily="18" charset="0"/>
                        </a:rPr>
                        <a:t>610519104067</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1038605"/>
                  </a:ext>
                </a:extLst>
              </a:tr>
            </a:tbl>
          </a:graphicData>
        </a:graphic>
      </p:graphicFrame>
      <p:sp>
        <p:nvSpPr>
          <p:cNvPr id="2" name="Rectangle 1">
            <a:extLst>
              <a:ext uri="{FF2B5EF4-FFF2-40B4-BE49-F238E27FC236}">
                <a16:creationId xmlns:a16="http://schemas.microsoft.com/office/drawing/2014/main" id="{F5AD1D07-6552-BC6D-D473-7ECE51AA7172}"/>
              </a:ext>
            </a:extLst>
          </p:cNvPr>
          <p:cNvSpPr/>
          <p:nvPr/>
        </p:nvSpPr>
        <p:spPr>
          <a:xfrm>
            <a:off x="3562620" y="4183001"/>
            <a:ext cx="2369574" cy="30050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CE70A41-0537-F3BD-A652-E4E027D2A406}"/>
              </a:ext>
            </a:extLst>
          </p:cNvPr>
          <p:cNvSpPr txBox="1"/>
          <p:nvPr/>
        </p:nvSpPr>
        <p:spPr>
          <a:xfrm>
            <a:off x="3739601" y="4148590"/>
            <a:ext cx="201561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FINAL REVIEW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1"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813636" y="1055386"/>
            <a:ext cx="3516725" cy="758942"/>
          </a:xfrm>
        </p:spPr>
        <p:txBody>
          <a:bodyPr>
            <a:normAutofit/>
          </a:bodyPr>
          <a:lstStyle/>
          <a:p>
            <a:pPr algn="l">
              <a:lnSpc>
                <a:spcPct val="150000"/>
              </a:lnSpc>
              <a:defRPr/>
            </a:pPr>
            <a:r>
              <a:rPr lang="en-US" sz="2000" b="1" dirty="0">
                <a:latin typeface="Times New Roman" panose="02020603050405020304" pitchFamily="18" charset="0"/>
                <a:cs typeface="Times New Roman" panose="02020603050405020304" pitchFamily="18" charset="0"/>
              </a:rPr>
              <a:t>EXISTING SYSTEM</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878301" y="1814328"/>
            <a:ext cx="7590450" cy="44317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Water quality is important for determining if water is safe for consumption.</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Water Quality Index (WQI) is used to classify water safety.</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Machine learning algorithms, SVM and XGBoost, can predict water quality using available parameters.</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Parameters used for classification include: dissolved oxygen, pH, conductivity, biological oxygen demand, nitrate, fecal coliform, and total coliform.</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Future research can improve water quality classification by using more parameters or advanced deep learning algorithms.</a:t>
            </a:r>
          </a:p>
          <a:p>
            <a:pPr marL="171450" indent="-171450" algn="just">
              <a:lnSpc>
                <a:spcPct val="150000"/>
              </a:lnSpc>
              <a:buFont typeface="Arial" panose="020B0604020202020204" pitchFamily="34" charset="0"/>
              <a:buChar char="•"/>
              <a:defRPr/>
            </a:pP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8381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 y="9832"/>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664118" y="845512"/>
            <a:ext cx="5992739"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KEY ISSUES IN PREVIOUS SYSTEM</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491613" y="1604454"/>
            <a:ext cx="8308258" cy="4890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defRPr/>
            </a:pPr>
            <a:r>
              <a:rPr lang="en-US" sz="1800" b="0" i="0" dirty="0">
                <a:solidFill>
                  <a:srgbClr val="374151"/>
                </a:solidFill>
                <a:effectLst/>
                <a:latin typeface="Times New Roman" panose="02020603050405020304" pitchFamily="18" charset="0"/>
                <a:cs typeface="Times New Roman" panose="02020603050405020304" pitchFamily="18" charset="0"/>
              </a:rPr>
              <a:t>Insufficient or incomplete data on water quality parameters can hinder the accuracy of the predictive models. Missing data or gaps in the dataset may lead to biased predictions.</a:t>
            </a:r>
          </a:p>
          <a:p>
            <a:pPr marL="285750" indent="-285750" algn="just">
              <a:lnSpc>
                <a:spcPct val="150000"/>
              </a:lnSpc>
              <a:buFont typeface="Wingdings" panose="05000000000000000000" pitchFamily="2" charset="2"/>
              <a:buChar char="v"/>
              <a:defRPr/>
            </a:pPr>
            <a:r>
              <a:rPr lang="en-US" sz="1800" b="0" i="0" dirty="0">
                <a:solidFill>
                  <a:srgbClr val="374151"/>
                </a:solidFill>
                <a:effectLst/>
                <a:latin typeface="Times New Roman" panose="02020603050405020304" pitchFamily="18" charset="0"/>
                <a:cs typeface="Times New Roman" panose="02020603050405020304" pitchFamily="18" charset="0"/>
              </a:rPr>
              <a:t>The availability of real-time data is crucial for accurate predictions. In many cases, water quality data is collected infrequently, resulting in outdated models that may not reflect the current conditions.</a:t>
            </a:r>
          </a:p>
          <a:p>
            <a:pPr marL="285750" indent="-285750" algn="just">
              <a:lnSpc>
                <a:spcPct val="150000"/>
              </a:lnSpc>
              <a:buFont typeface="Wingdings" panose="05000000000000000000" pitchFamily="2" charset="2"/>
              <a:buChar char="v"/>
              <a:defRPr/>
            </a:pPr>
            <a:r>
              <a:rPr lang="en-US" sz="1800" b="0" i="0" dirty="0">
                <a:solidFill>
                  <a:srgbClr val="374151"/>
                </a:solidFill>
                <a:effectLst/>
                <a:latin typeface="Times New Roman" panose="02020603050405020304" pitchFamily="18" charset="0"/>
                <a:cs typeface="Times New Roman" panose="02020603050405020304" pitchFamily="18" charset="0"/>
              </a:rPr>
              <a:t>Choosing the right set of features (input variables) is essential for accurate predictions. If irrelevant or redundant features are included, it can introduce noise and impact the model's performance.</a:t>
            </a:r>
          </a:p>
        </p:txBody>
      </p:sp>
    </p:spTree>
    <p:extLst>
      <p:ext uri="{BB962C8B-B14F-4D97-AF65-F5344CB8AC3E}">
        <p14:creationId xmlns:p14="http://schemas.microsoft.com/office/powerpoint/2010/main" val="2558891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743259" y="1079690"/>
            <a:ext cx="4522716"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PROPOSED METHODOLOGY</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TextBox 1">
            <a:extLst>
              <a:ext uri="{FF2B5EF4-FFF2-40B4-BE49-F238E27FC236}">
                <a16:creationId xmlns:a16="http://schemas.microsoft.com/office/drawing/2014/main" id="{7994E009-918F-D5D7-7133-41F89F71FA4D}"/>
              </a:ext>
            </a:extLst>
          </p:cNvPr>
          <p:cNvSpPr txBox="1"/>
          <p:nvPr/>
        </p:nvSpPr>
        <p:spPr>
          <a:xfrm>
            <a:off x="757083" y="1838632"/>
            <a:ext cx="7885471" cy="378206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dirty="0">
                <a:solidFill>
                  <a:srgbClr val="374151"/>
                </a:solidFill>
                <a:latin typeface="Times New Roman" panose="02020603050405020304" pitchFamily="18" charset="0"/>
                <a:cs typeface="Times New Roman" panose="02020603050405020304" pitchFamily="18" charset="0"/>
              </a:rPr>
              <a:t>The proposed system uses XG Boost, Random Forest</a:t>
            </a:r>
            <a:r>
              <a:rPr lang="en-US" b="0" i="0" dirty="0">
                <a:solidFill>
                  <a:srgbClr val="343541"/>
                </a:solidFill>
                <a:effectLst/>
                <a:latin typeface="Times New Roman" panose="02020603050405020304" pitchFamily="18" charset="0"/>
                <a:cs typeface="Times New Roman" panose="02020603050405020304" pitchFamily="18" charset="0"/>
              </a:rPr>
              <a:t>, Support Vector Machine(SVM), Support Vector Classifier(SVC) algorithms for water quality prediction.</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The parameters taken for Water Quality Prediction using Machine Learning are pH, Hardness, Solids, Chloramines, Sulfate, Conductivity, Organic Carbon, Trihalomethanes, Turbidity</a:t>
            </a:r>
          </a:p>
          <a:p>
            <a:pPr marL="285750" indent="-285750" algn="just">
              <a:lnSpc>
                <a:spcPct val="150000"/>
              </a:lnSpc>
              <a:buFont typeface="Wingdings" panose="05000000000000000000" pitchFamily="2" charset="2"/>
              <a:buChar char="v"/>
            </a:pPr>
            <a:r>
              <a:rPr lang="en-US" dirty="0">
                <a:solidFill>
                  <a:srgbClr val="374151"/>
                </a:solidFill>
                <a:latin typeface="Times New Roman" panose="02020603050405020304" pitchFamily="18" charset="0"/>
                <a:cs typeface="Times New Roman" panose="02020603050405020304" pitchFamily="18" charset="0"/>
              </a:rPr>
              <a:t>A Web Application is Developed to check the water quality.</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Then for Real time Detection of water parameters IoT Sensors are being </a:t>
            </a:r>
            <a:r>
              <a:rPr lang="en-US" dirty="0">
                <a:solidFill>
                  <a:srgbClr val="374151"/>
                </a:solidFill>
                <a:latin typeface="Times New Roman" panose="02020603050405020304" pitchFamily="18" charset="0"/>
                <a:cs typeface="Times New Roman" panose="02020603050405020304" pitchFamily="18" charset="0"/>
              </a:rPr>
              <a:t>used</a:t>
            </a:r>
          </a:p>
          <a:p>
            <a:pPr marL="285750" indent="-285750" algn="just">
              <a:lnSpc>
                <a:spcPct val="150000"/>
              </a:lnSpc>
              <a:buFont typeface="Wingdings" panose="05000000000000000000" pitchFamily="2" charset="2"/>
              <a:buChar char="v"/>
            </a:pP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75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88"/>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446235" y="1102328"/>
            <a:ext cx="2251528"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WORK FLOW</a:t>
            </a:r>
          </a:p>
          <a:p>
            <a:pPr>
              <a:defRPr/>
            </a:pPr>
            <a:endParaRPr lang="en-US" sz="2000" dirty="0">
              <a:latin typeface="Times New Roman" pitchFamily="18" charset="0"/>
              <a:cs typeface="Times New Roman" pitchFamily="18" charset="0"/>
            </a:endParaRPr>
          </a:p>
          <a:p>
            <a:pPr>
              <a:defRPr/>
            </a:pPr>
            <a:endParaRPr lang="en-US" sz="2000"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1116344" y="1481799"/>
            <a:ext cx="7392946" cy="48796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00000"/>
              </a:lnSpc>
              <a:buFont typeface="Arial" panose="020B0604020202020204" pitchFamily="34" charset="0"/>
              <a:buChar char="•"/>
              <a:defRPr/>
            </a:pPr>
            <a:endParaRPr lang="en-US"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8A81FF-AC6D-A289-4F41-BC4051B6CEA2}"/>
              </a:ext>
            </a:extLst>
          </p:cNvPr>
          <p:cNvPicPr>
            <a:picLocks noChangeAspect="1"/>
          </p:cNvPicPr>
          <p:nvPr/>
        </p:nvPicPr>
        <p:blipFill>
          <a:blip r:embed="rId3"/>
          <a:stretch>
            <a:fillRect/>
          </a:stretch>
        </p:blipFill>
        <p:spPr>
          <a:xfrm>
            <a:off x="2172930" y="1743051"/>
            <a:ext cx="4768644" cy="4357168"/>
          </a:xfrm>
          <a:prstGeom prst="rect">
            <a:avLst/>
          </a:prstGeom>
        </p:spPr>
      </p:pic>
    </p:spTree>
    <p:extLst>
      <p:ext uri="{BB962C8B-B14F-4D97-AF65-F5344CB8AC3E}">
        <p14:creationId xmlns:p14="http://schemas.microsoft.com/office/powerpoint/2010/main" val="3617580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969499" y="880325"/>
            <a:ext cx="5205000"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REQUIREMENTS SPECIFICATION</a:t>
            </a:r>
          </a:p>
          <a:p>
            <a:pPr>
              <a:defRPr/>
            </a:pPr>
            <a:endParaRPr lang="en-US" sz="2000" dirty="0">
              <a:latin typeface="Times New Roman" pitchFamily="18" charset="0"/>
              <a:cs typeface="Times New Roman" pitchFamily="18" charset="0"/>
            </a:endParaRPr>
          </a:p>
          <a:p>
            <a:pPr>
              <a:defRPr/>
            </a:pPr>
            <a:endParaRPr lang="en-US" sz="2000" dirty="0"/>
          </a:p>
        </p:txBody>
      </p:sp>
      <p:graphicFrame>
        <p:nvGraphicFramePr>
          <p:cNvPr id="8" name="Table 7">
            <a:extLst>
              <a:ext uri="{FF2B5EF4-FFF2-40B4-BE49-F238E27FC236}">
                <a16:creationId xmlns:a16="http://schemas.microsoft.com/office/drawing/2014/main" id="{B3B1D2D2-490E-D90F-D695-5267DC549BA2}"/>
              </a:ext>
            </a:extLst>
          </p:cNvPr>
          <p:cNvGraphicFramePr>
            <a:graphicFrameLocks noGrp="1"/>
          </p:cNvGraphicFramePr>
          <p:nvPr>
            <p:extLst>
              <p:ext uri="{D42A27DB-BD31-4B8C-83A1-F6EECF244321}">
                <p14:modId xmlns:p14="http://schemas.microsoft.com/office/powerpoint/2010/main" val="2433700603"/>
              </p:ext>
            </p:extLst>
          </p:nvPr>
        </p:nvGraphicFramePr>
        <p:xfrm>
          <a:off x="880109" y="2059334"/>
          <a:ext cx="7383780" cy="3918341"/>
        </p:xfrm>
        <a:graphic>
          <a:graphicData uri="http://schemas.openxmlformats.org/drawingml/2006/table">
            <a:tbl>
              <a:tblPr firstRow="1" firstCol="1" bandRow="1">
                <a:tableStyleId>{5940675A-B579-460E-94D1-54222C63F5DA}</a:tableStyleId>
              </a:tblPr>
              <a:tblGrid>
                <a:gridCol w="2014855">
                  <a:extLst>
                    <a:ext uri="{9D8B030D-6E8A-4147-A177-3AD203B41FA5}">
                      <a16:colId xmlns:a16="http://schemas.microsoft.com/office/drawing/2014/main" val="2121526563"/>
                    </a:ext>
                  </a:extLst>
                </a:gridCol>
                <a:gridCol w="238760">
                  <a:extLst>
                    <a:ext uri="{9D8B030D-6E8A-4147-A177-3AD203B41FA5}">
                      <a16:colId xmlns:a16="http://schemas.microsoft.com/office/drawing/2014/main" val="1549742102"/>
                    </a:ext>
                  </a:extLst>
                </a:gridCol>
                <a:gridCol w="1620520">
                  <a:extLst>
                    <a:ext uri="{9D8B030D-6E8A-4147-A177-3AD203B41FA5}">
                      <a16:colId xmlns:a16="http://schemas.microsoft.com/office/drawing/2014/main" val="1418906941"/>
                    </a:ext>
                  </a:extLst>
                </a:gridCol>
                <a:gridCol w="3509645">
                  <a:extLst>
                    <a:ext uri="{9D8B030D-6E8A-4147-A177-3AD203B41FA5}">
                      <a16:colId xmlns:a16="http://schemas.microsoft.com/office/drawing/2014/main" val="1947608176"/>
                    </a:ext>
                  </a:extLst>
                </a:gridCol>
              </a:tblGrid>
              <a:tr h="389343">
                <a:tc gridSpan="3">
                  <a:txBody>
                    <a:bodyPr/>
                    <a:lstStyle/>
                    <a:p>
                      <a:pPr algn="ctr">
                        <a:lnSpc>
                          <a:spcPct val="107000"/>
                        </a:lnSpc>
                        <a:spcAft>
                          <a:spcPts val="800"/>
                        </a:spcAft>
                      </a:pPr>
                      <a:r>
                        <a:rPr lang="en-IN" sz="1800" b="1" kern="100" dirty="0">
                          <a:effectLst/>
                          <a:latin typeface="Times New Roman" panose="02020603050405020304" pitchFamily="18" charset="0"/>
                          <a:cs typeface="Times New Roman" panose="02020603050405020304" pitchFamily="18" charset="0"/>
                        </a:rPr>
                        <a:t>SOFTWARE REQUIREMENTS</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a:txBody>
                    <a:bodyPr/>
                    <a:lstStyle/>
                    <a:p>
                      <a:pPr algn="ctr">
                        <a:lnSpc>
                          <a:spcPct val="107000"/>
                        </a:lnSpc>
                        <a:spcAft>
                          <a:spcPts val="800"/>
                        </a:spcAft>
                      </a:pPr>
                      <a:r>
                        <a:rPr lang="en-IN" sz="1800" b="1" kern="100" dirty="0">
                          <a:effectLst/>
                          <a:latin typeface="Times New Roman" panose="02020603050405020304" pitchFamily="18" charset="0"/>
                          <a:cs typeface="Times New Roman" panose="02020603050405020304" pitchFamily="18" charset="0"/>
                        </a:rPr>
                        <a:t>HARDWARE REQUIREMENTS</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5206350"/>
                  </a:ext>
                </a:extLst>
              </a:tr>
              <a:tr h="384459">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Operating System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Windows OS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nSpc>
                          <a:spcPct val="107000"/>
                        </a:lnSpc>
                        <a:spcAft>
                          <a:spcPts val="800"/>
                        </a:spcAft>
                        <a:buFont typeface="Wingdings" panose="05000000000000000000" pitchFamily="2" charset="2"/>
                        <a:buChar char="v"/>
                      </a:pPr>
                      <a:r>
                        <a:rPr lang="en-IN" sz="1800" kern="100" dirty="0">
                          <a:effectLst/>
                          <a:latin typeface="Times New Roman" panose="02020603050405020304" pitchFamily="18" charset="0"/>
                          <a:cs typeface="Times New Roman" panose="02020603050405020304" pitchFamily="18" charset="0"/>
                        </a:rPr>
                        <a:t>pH Sensor</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9522073"/>
                  </a:ext>
                </a:extLst>
              </a:tr>
              <a:tr h="742334">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Programming Language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a:t>
                      </a:r>
                    </a:p>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dirty="0">
                          <a:effectLst/>
                          <a:latin typeface="Times New Roman" panose="02020603050405020304" pitchFamily="18" charset="0"/>
                          <a:cs typeface="Times New Roman" panose="02020603050405020304" pitchFamily="18" charset="0"/>
                        </a:rPr>
                        <a:t>Python, C</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nSpc>
                          <a:spcPct val="107000"/>
                        </a:lnSpc>
                        <a:spcAft>
                          <a:spcPts val="800"/>
                        </a:spcAft>
                        <a:buFont typeface="Wingdings" panose="05000000000000000000" pitchFamily="2" charset="2"/>
                        <a:buChar char="v"/>
                      </a:pPr>
                      <a:r>
                        <a:rPr lang="en-IN" sz="1800" kern="100" dirty="0">
                          <a:effectLst/>
                          <a:latin typeface="Times New Roman" panose="02020603050405020304" pitchFamily="18" charset="0"/>
                          <a:cs typeface="Times New Roman" panose="02020603050405020304" pitchFamily="18" charset="0"/>
                        </a:rPr>
                        <a:t>Temperature Sensor</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2964218"/>
                  </a:ext>
                </a:extLst>
              </a:tr>
              <a:tr h="630694">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Installation Software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Python</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nSpc>
                          <a:spcPct val="107000"/>
                        </a:lnSpc>
                        <a:spcAft>
                          <a:spcPts val="800"/>
                        </a:spcAft>
                        <a:buFont typeface="Wingdings" panose="05000000000000000000" pitchFamily="2" charset="2"/>
                        <a:buChar char="v"/>
                      </a:pPr>
                      <a:r>
                        <a:rPr lang="en-IN" sz="1800" kern="100" dirty="0">
                          <a:effectLst/>
                          <a:latin typeface="Times New Roman" panose="02020603050405020304" pitchFamily="18" charset="0"/>
                          <a:cs typeface="Times New Roman" panose="02020603050405020304" pitchFamily="18" charset="0"/>
                        </a:rPr>
                        <a:t>Turbidity Sensor</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4044749"/>
                  </a:ext>
                </a:extLst>
              </a:tr>
              <a:tr h="630694">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Platform</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Visual Studio Code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nSpc>
                          <a:spcPct val="107000"/>
                        </a:lnSpc>
                        <a:spcAft>
                          <a:spcPts val="800"/>
                        </a:spcAft>
                        <a:buFont typeface="Wingdings" panose="05000000000000000000" pitchFamily="2" charset="2"/>
                        <a:buChar char="v"/>
                      </a:pPr>
                      <a:r>
                        <a:rPr lang="en-IN" sz="1800" kern="100" dirty="0">
                          <a:effectLst/>
                          <a:latin typeface="Times New Roman" panose="02020603050405020304" pitchFamily="18" charset="0"/>
                          <a:cs typeface="Times New Roman" panose="02020603050405020304" pitchFamily="18" charset="0"/>
                        </a:rPr>
                        <a:t>Arduino UNO</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83958965"/>
                  </a:ext>
                </a:extLst>
              </a:tr>
              <a:tr h="384459">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nSpc>
                          <a:spcPct val="107000"/>
                        </a:lnSpc>
                        <a:spcAft>
                          <a:spcPts val="800"/>
                        </a:spcAft>
                        <a:buFont typeface="Wingdings" panose="05000000000000000000" pitchFamily="2" charset="2"/>
                        <a:buChar char="v"/>
                      </a:pPr>
                      <a:r>
                        <a:rPr lang="en-IN" sz="1800" kern="100" dirty="0">
                          <a:effectLst/>
                          <a:latin typeface="Times New Roman" panose="02020603050405020304" pitchFamily="18" charset="0"/>
                          <a:cs typeface="Times New Roman" panose="02020603050405020304" pitchFamily="18" charset="0"/>
                        </a:rPr>
                        <a:t>ESP32866 Microcontroller</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69732400"/>
                  </a:ext>
                </a:extLst>
              </a:tr>
              <a:tr h="384459">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lnSpc>
                          <a:spcPct val="107000"/>
                        </a:lnSpc>
                        <a:spcAft>
                          <a:spcPts val="800"/>
                        </a:spcAft>
                        <a:buFont typeface="Wingdings" panose="05000000000000000000" pitchFamily="2" charset="2"/>
                        <a:buChar char="v"/>
                      </a:pPr>
                      <a:r>
                        <a:rPr lang="en-IN" sz="1800" kern="100" dirty="0">
                          <a:effectLst/>
                          <a:latin typeface="Times New Roman" panose="02020603050405020304" pitchFamily="18" charset="0"/>
                          <a:cs typeface="Times New Roman" panose="02020603050405020304" pitchFamily="18" charset="0"/>
                        </a:rPr>
                        <a:t>16*2 LCD Display</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8859931"/>
                  </a:ext>
                </a:extLst>
              </a:tr>
              <a:tr h="371899">
                <a:tc>
                  <a:txBody>
                    <a:bodyPr/>
                    <a:lstStyle/>
                    <a:p>
                      <a:pPr>
                        <a:lnSpc>
                          <a:spcPct val="107000"/>
                        </a:lnSpc>
                        <a:spcAft>
                          <a:spcPts val="800"/>
                        </a:spcAft>
                      </a:pPr>
                      <a:r>
                        <a:rPr lang="en-IN" sz="1800" kern="100">
                          <a:effectLst/>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dirty="0">
                          <a:effectLst/>
                        </a:rPr>
                        <a:t>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44308288"/>
                  </a:ext>
                </a:extLst>
              </a:tr>
            </a:tbl>
          </a:graphicData>
        </a:graphic>
      </p:graphicFrame>
    </p:spTree>
    <p:extLst>
      <p:ext uri="{BB962C8B-B14F-4D97-AF65-F5344CB8AC3E}">
        <p14:creationId xmlns:p14="http://schemas.microsoft.com/office/powerpoint/2010/main" val="75213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404049" y="958645"/>
            <a:ext cx="4522716"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MODULES SPLIT UP</a:t>
            </a:r>
          </a:p>
          <a:p>
            <a:pPr>
              <a:defRPr/>
            </a:pPr>
            <a:endParaRPr lang="en-US" sz="1350" dirty="0">
              <a:latin typeface="Times New Roman" pitchFamily="18" charset="0"/>
              <a:cs typeface="Times New Roman" pitchFamily="18" charset="0"/>
            </a:endParaRPr>
          </a:p>
          <a:p>
            <a:pPr>
              <a:defRPr/>
            </a:pPr>
            <a:endParaRPr lang="en-US" sz="1350"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393291" y="1434533"/>
            <a:ext cx="8544232" cy="50350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v"/>
              <a:defRPr/>
            </a:pPr>
            <a:r>
              <a:rPr lang="en-US" sz="1800" b="1" dirty="0">
                <a:latin typeface="Times New Roman" panose="02020603050405020304" pitchFamily="18" charset="0"/>
                <a:cs typeface="Times New Roman" panose="02020603050405020304" pitchFamily="18" charset="0"/>
              </a:rPr>
              <a:t>Sensor module: </a:t>
            </a:r>
            <a:r>
              <a:rPr lang="en-US" sz="1800" dirty="0">
                <a:latin typeface="Times New Roman" panose="02020603050405020304" pitchFamily="18" charset="0"/>
                <a:cs typeface="Times New Roman" panose="02020603050405020304" pitchFamily="18" charset="0"/>
              </a:rPr>
              <a:t>This module is responsible for collecting data from various water quality sensors such as pH, temperature, turbidity, etc. The collected data is then transmitted to the central system through wireless communication protocols like Wi-Fi or LoRa.</a:t>
            </a:r>
          </a:p>
          <a:p>
            <a:pPr marL="285750" indent="-285750" algn="just">
              <a:lnSpc>
                <a:spcPct val="100000"/>
              </a:lnSpc>
              <a:buFont typeface="Wingdings" panose="05000000000000000000" pitchFamily="2" charset="2"/>
              <a:buChar char="v"/>
              <a:defRPr/>
            </a:pPr>
            <a:r>
              <a:rPr lang="en-US" sz="1800" b="1" dirty="0">
                <a:latin typeface="Times New Roman" panose="02020603050405020304" pitchFamily="18" charset="0"/>
                <a:cs typeface="Times New Roman" panose="02020603050405020304" pitchFamily="18" charset="0"/>
              </a:rPr>
              <a:t>Data acquisition and transmission module: </a:t>
            </a:r>
            <a:r>
              <a:rPr lang="en-US" sz="1800" dirty="0">
                <a:latin typeface="Times New Roman" panose="02020603050405020304" pitchFamily="18" charset="0"/>
                <a:cs typeface="Times New Roman" panose="02020603050405020304" pitchFamily="18" charset="0"/>
              </a:rPr>
              <a:t>This module is responsible for collecting the data from the sensor module and transmitting it to the central system. It may include microcontrollers, wireless communication protocols, and other hardware components.</a:t>
            </a:r>
          </a:p>
          <a:p>
            <a:pPr marL="285750" indent="-285750" algn="just">
              <a:lnSpc>
                <a:spcPct val="100000"/>
              </a:lnSpc>
              <a:buFont typeface="Wingdings" panose="05000000000000000000" pitchFamily="2" charset="2"/>
              <a:buChar char="v"/>
              <a:defRPr/>
            </a:pPr>
            <a:r>
              <a:rPr lang="en-US" sz="1800" b="1" dirty="0">
                <a:latin typeface="Times New Roman" panose="02020603050405020304" pitchFamily="18" charset="0"/>
                <a:cs typeface="Times New Roman" panose="02020603050405020304" pitchFamily="18" charset="0"/>
              </a:rPr>
              <a:t>Data storage and management module: </a:t>
            </a:r>
            <a:r>
              <a:rPr lang="en-US" sz="1800" dirty="0">
                <a:latin typeface="Times New Roman" panose="02020603050405020304" pitchFamily="18" charset="0"/>
                <a:cs typeface="Times New Roman" panose="02020603050405020304" pitchFamily="18" charset="0"/>
              </a:rPr>
              <a:t>This module is responsible for storing the collected data, which can be accessed by the machine learning module for analysis and prediction.</a:t>
            </a:r>
          </a:p>
          <a:p>
            <a:pPr marL="285750" indent="-285750" algn="just">
              <a:lnSpc>
                <a:spcPct val="100000"/>
              </a:lnSpc>
              <a:buFont typeface="Wingdings" panose="05000000000000000000" pitchFamily="2" charset="2"/>
              <a:buChar char="v"/>
              <a:defRPr/>
            </a:pPr>
            <a:r>
              <a:rPr lang="en-US" sz="1800" b="1" dirty="0">
                <a:latin typeface="Times New Roman" panose="02020603050405020304" pitchFamily="18" charset="0"/>
                <a:cs typeface="Times New Roman" panose="02020603050405020304" pitchFamily="18" charset="0"/>
              </a:rPr>
              <a:t>Water Quality Prediction Module: </a:t>
            </a:r>
            <a:r>
              <a:rPr lang="en-US" sz="1800" dirty="0">
                <a:latin typeface="Times New Roman" panose="02020603050405020304" pitchFamily="18" charset="0"/>
                <a:cs typeface="Times New Roman" panose="02020603050405020304" pitchFamily="18" charset="0"/>
              </a:rPr>
              <a:t>This module uses advanced algorithms and techniques to analyze the collected data and predict water quality parameters such as pH, turbidity, conductivity etc. It may use supervised or unsupervised learning algorithms to train the model and make predictions.</a:t>
            </a:r>
          </a:p>
          <a:p>
            <a:pPr marL="285750" indent="-285750" algn="just">
              <a:lnSpc>
                <a:spcPct val="100000"/>
              </a:lnSpc>
              <a:buFont typeface="Wingdings" panose="05000000000000000000" pitchFamily="2" charset="2"/>
              <a:buChar char="v"/>
              <a:defRPr/>
            </a:pPr>
            <a:r>
              <a:rPr lang="en-US" sz="1800" b="1" dirty="0">
                <a:latin typeface="Times New Roman" panose="02020603050405020304" pitchFamily="18" charset="0"/>
                <a:cs typeface="Times New Roman" panose="02020603050405020304" pitchFamily="18" charset="0"/>
              </a:rPr>
              <a:t>User interface module: </a:t>
            </a:r>
            <a:r>
              <a:rPr lang="en-US" sz="1800" dirty="0">
                <a:latin typeface="Times New Roman" panose="02020603050405020304" pitchFamily="18" charset="0"/>
                <a:cs typeface="Times New Roman" panose="02020603050405020304" pitchFamily="18" charset="0"/>
              </a:rPr>
              <a:t>This module is responsible for providing a user-friendly interface to the end-users of the system, allowing them to predict the water quality.</a:t>
            </a:r>
          </a:p>
        </p:txBody>
      </p:sp>
    </p:spTree>
    <p:extLst>
      <p:ext uri="{BB962C8B-B14F-4D97-AF65-F5344CB8AC3E}">
        <p14:creationId xmlns:p14="http://schemas.microsoft.com/office/powerpoint/2010/main" val="87683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483837" y="1106467"/>
            <a:ext cx="2176324" cy="758942"/>
          </a:xfrm>
        </p:spPr>
        <p:txBody>
          <a:bodyPr>
            <a:noAutofit/>
          </a:bodyPr>
          <a:lstStyle/>
          <a:p>
            <a:pPr>
              <a:lnSpc>
                <a:spcPct val="150000"/>
              </a:lnSpc>
              <a:defRPr/>
            </a:pPr>
            <a:r>
              <a:rPr lang="en-US" sz="2000" b="1" dirty="0">
                <a:latin typeface="Times New Roman" panose="02020603050405020304" pitchFamily="18" charset="0"/>
                <a:cs typeface="Times New Roman" panose="02020603050405020304" pitchFamily="18" charset="0"/>
              </a:rPr>
              <a:t>SCREENSHOTS</a:t>
            </a:r>
          </a:p>
          <a:p>
            <a:pPr>
              <a:defRPr/>
            </a:pPr>
            <a:endParaRPr lang="en-US" sz="1350" dirty="0">
              <a:latin typeface="Times New Roman" pitchFamily="18" charset="0"/>
              <a:cs typeface="Times New Roman" pitchFamily="18" charset="0"/>
            </a:endParaRPr>
          </a:p>
          <a:p>
            <a:pPr>
              <a:defRPr/>
            </a:pPr>
            <a:endParaRPr lang="en-US" sz="1350" dirty="0"/>
          </a:p>
        </p:txBody>
      </p:sp>
      <p:pic>
        <p:nvPicPr>
          <p:cNvPr id="6" name="Picture 5">
            <a:extLst>
              <a:ext uri="{FF2B5EF4-FFF2-40B4-BE49-F238E27FC236}">
                <a16:creationId xmlns:a16="http://schemas.microsoft.com/office/drawing/2014/main" id="{EBE56CCF-B866-5C23-2570-498D75711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0477" y="1989440"/>
            <a:ext cx="6328907" cy="3076964"/>
          </a:xfrm>
          <a:prstGeom prst="rect">
            <a:avLst/>
          </a:prstGeom>
        </p:spPr>
      </p:pic>
    </p:spTree>
    <p:extLst>
      <p:ext uri="{BB962C8B-B14F-4D97-AF65-F5344CB8AC3E}">
        <p14:creationId xmlns:p14="http://schemas.microsoft.com/office/powerpoint/2010/main" val="2919692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752528" y="1106467"/>
            <a:ext cx="1638942" cy="758942"/>
          </a:xfrm>
        </p:spPr>
        <p:txBody>
          <a:bodyPr>
            <a:normAutofit/>
          </a:bodyPr>
          <a:lstStyle/>
          <a:p>
            <a:pPr>
              <a:lnSpc>
                <a:spcPct val="150000"/>
              </a:lnSpc>
              <a:defRPr/>
            </a:pP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pic>
        <p:nvPicPr>
          <p:cNvPr id="4" name="Picture 3">
            <a:extLst>
              <a:ext uri="{FF2B5EF4-FFF2-40B4-BE49-F238E27FC236}">
                <a16:creationId xmlns:a16="http://schemas.microsoft.com/office/drawing/2014/main" id="{89B09E9C-9BD0-B574-33A5-28E9F3B828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27480" y="1865409"/>
            <a:ext cx="6721658" cy="3262805"/>
          </a:xfrm>
          <a:prstGeom prst="rect">
            <a:avLst/>
          </a:prstGeom>
        </p:spPr>
      </p:pic>
    </p:spTree>
    <p:extLst>
      <p:ext uri="{BB962C8B-B14F-4D97-AF65-F5344CB8AC3E}">
        <p14:creationId xmlns:p14="http://schemas.microsoft.com/office/powerpoint/2010/main" val="2998599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752528" y="1106467"/>
            <a:ext cx="1638942" cy="758942"/>
          </a:xfrm>
        </p:spPr>
        <p:txBody>
          <a:bodyPr>
            <a:normAutofit/>
          </a:bodyPr>
          <a:lstStyle/>
          <a:p>
            <a:pPr>
              <a:lnSpc>
                <a:spcPct val="150000"/>
              </a:lnSpc>
              <a:defRPr/>
            </a:pP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pic>
        <p:nvPicPr>
          <p:cNvPr id="4" name="Picture 3">
            <a:extLst>
              <a:ext uri="{FF2B5EF4-FFF2-40B4-BE49-F238E27FC236}">
                <a16:creationId xmlns:a16="http://schemas.microsoft.com/office/drawing/2014/main" id="{89B09E9C-9BD0-B574-33A5-28E9F3B828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32731" y="1865409"/>
            <a:ext cx="6711156" cy="3262805"/>
          </a:xfrm>
          <a:prstGeom prst="rect">
            <a:avLst/>
          </a:prstGeom>
        </p:spPr>
      </p:pic>
    </p:spTree>
    <p:extLst>
      <p:ext uri="{BB962C8B-B14F-4D97-AF65-F5344CB8AC3E}">
        <p14:creationId xmlns:p14="http://schemas.microsoft.com/office/powerpoint/2010/main" val="1434152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752528" y="1106467"/>
            <a:ext cx="1638942" cy="758942"/>
          </a:xfrm>
        </p:spPr>
        <p:txBody>
          <a:bodyPr>
            <a:normAutofit/>
          </a:bodyPr>
          <a:lstStyle/>
          <a:p>
            <a:pPr>
              <a:lnSpc>
                <a:spcPct val="150000"/>
              </a:lnSpc>
              <a:defRPr/>
            </a:pP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pic>
        <p:nvPicPr>
          <p:cNvPr id="2" name="Picture 1">
            <a:extLst>
              <a:ext uri="{FF2B5EF4-FFF2-40B4-BE49-F238E27FC236}">
                <a16:creationId xmlns:a16="http://schemas.microsoft.com/office/drawing/2014/main" id="{174DE173-EC7B-FEA4-775D-D0CDED426A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06245" y="2039407"/>
            <a:ext cx="5731510" cy="2779185"/>
          </a:xfrm>
          <a:prstGeom prst="rect">
            <a:avLst/>
          </a:prstGeom>
        </p:spPr>
      </p:pic>
    </p:spTree>
    <p:extLst>
      <p:ext uri="{BB962C8B-B14F-4D97-AF65-F5344CB8AC3E}">
        <p14:creationId xmlns:p14="http://schemas.microsoft.com/office/powerpoint/2010/main" val="2782739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4"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ubtitle 2">
            <a:extLst>
              <a:ext uri="{FF2B5EF4-FFF2-40B4-BE49-F238E27FC236}">
                <a16:creationId xmlns:a16="http://schemas.microsoft.com/office/drawing/2014/main" id="{CCA3050C-9587-039D-057B-AD8AA8BF1D4C}"/>
              </a:ext>
            </a:extLst>
          </p:cNvPr>
          <p:cNvSpPr txBox="1">
            <a:spLocks/>
          </p:cNvSpPr>
          <p:nvPr/>
        </p:nvSpPr>
        <p:spPr>
          <a:xfrm>
            <a:off x="701761" y="4403187"/>
            <a:ext cx="7724493" cy="19694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endParaRPr lang="en-US" sz="2000" dirty="0">
              <a:latin typeface="Times New Roman" panose="02020603050405020304" pitchFamily="18" charset="0"/>
              <a:cs typeface="Times New Roman" panose="02020603050405020304" pitchFamily="18" charset="0"/>
            </a:endParaRPr>
          </a:p>
          <a:p>
            <a:pPr>
              <a:defRPr/>
            </a:pPr>
            <a:endParaRPr lang="en-US" sz="1350" dirty="0"/>
          </a:p>
        </p:txBody>
      </p:sp>
      <p:sp>
        <p:nvSpPr>
          <p:cNvPr id="7" name="TextBox 6">
            <a:extLst>
              <a:ext uri="{FF2B5EF4-FFF2-40B4-BE49-F238E27FC236}">
                <a16:creationId xmlns:a16="http://schemas.microsoft.com/office/drawing/2014/main" id="{A0F4C7BF-53A5-DBC4-6A2F-22A932F63C41}"/>
              </a:ext>
            </a:extLst>
          </p:cNvPr>
          <p:cNvSpPr txBox="1"/>
          <p:nvPr/>
        </p:nvSpPr>
        <p:spPr>
          <a:xfrm>
            <a:off x="3819524" y="952281"/>
            <a:ext cx="1814360"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AGENDA</a:t>
            </a:r>
          </a:p>
        </p:txBody>
      </p:sp>
      <p:sp>
        <p:nvSpPr>
          <p:cNvPr id="8" name="TextBox 7">
            <a:extLst>
              <a:ext uri="{FF2B5EF4-FFF2-40B4-BE49-F238E27FC236}">
                <a16:creationId xmlns:a16="http://schemas.microsoft.com/office/drawing/2014/main" id="{F1056048-0DFD-F4B6-F1B9-FBCE3DEE1993}"/>
              </a:ext>
            </a:extLst>
          </p:cNvPr>
          <p:cNvSpPr txBox="1"/>
          <p:nvPr/>
        </p:nvSpPr>
        <p:spPr>
          <a:xfrm>
            <a:off x="830821" y="1453275"/>
            <a:ext cx="8121445" cy="5444054"/>
          </a:xfrm>
          <a:prstGeom prst="rect">
            <a:avLst/>
          </a:prstGeom>
          <a:noFill/>
        </p:spPr>
        <p:txBody>
          <a:bodyPr wrap="square" rtlCol="0">
            <a:spAutoFit/>
          </a:bodyPr>
          <a:lstStyle/>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Introduction</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Abstract</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Literature Survey</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Existing System</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Proposed System</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Workflow</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Requirements</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Modules</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Results</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Conclusion</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Future Enhancements</a:t>
            </a:r>
          </a:p>
          <a:p>
            <a:pPr marL="1657350" lvl="3" indent="-285750">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Reference</a:t>
            </a:r>
          </a:p>
          <a:p>
            <a:pPr lvl="3">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784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752528" y="1106467"/>
            <a:ext cx="1638942" cy="758942"/>
          </a:xfrm>
        </p:spPr>
        <p:txBody>
          <a:bodyPr>
            <a:normAutofit/>
          </a:bodyPr>
          <a:lstStyle/>
          <a:p>
            <a:pPr>
              <a:lnSpc>
                <a:spcPct val="150000"/>
              </a:lnSpc>
              <a:defRPr/>
            </a:pP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pic>
        <p:nvPicPr>
          <p:cNvPr id="2" name="Picture 1">
            <a:extLst>
              <a:ext uri="{FF2B5EF4-FFF2-40B4-BE49-F238E27FC236}">
                <a16:creationId xmlns:a16="http://schemas.microsoft.com/office/drawing/2014/main" id="{69F03A7C-B229-B455-A836-C86B9CECB4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06245" y="2037915"/>
            <a:ext cx="5731510" cy="2782170"/>
          </a:xfrm>
          <a:prstGeom prst="rect">
            <a:avLst/>
          </a:prstGeom>
        </p:spPr>
      </p:pic>
    </p:spTree>
    <p:extLst>
      <p:ext uri="{BB962C8B-B14F-4D97-AF65-F5344CB8AC3E}">
        <p14:creationId xmlns:p14="http://schemas.microsoft.com/office/powerpoint/2010/main" val="1388977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0" y="768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461082" y="1071412"/>
            <a:ext cx="2430172"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CONCLUSION</a:t>
            </a:r>
          </a:p>
          <a:p>
            <a:pPr>
              <a:defRPr/>
            </a:pPr>
            <a:endParaRPr lang="en-US" sz="1350" dirty="0">
              <a:latin typeface="Times New Roman" pitchFamily="18" charset="0"/>
              <a:cs typeface="Times New Roman" pitchFamily="18" charset="0"/>
            </a:endParaRPr>
          </a:p>
          <a:p>
            <a:pPr>
              <a:defRPr/>
            </a:pPr>
            <a:endParaRPr lang="en-US" sz="1350"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614464" y="1830354"/>
            <a:ext cx="8234568" cy="48091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defRPr/>
            </a:pPr>
            <a:r>
              <a:rPr lang="en-US" sz="1800" b="0" i="0" dirty="0">
                <a:solidFill>
                  <a:srgbClr val="374151"/>
                </a:solidFill>
                <a:effectLst/>
                <a:latin typeface="Times New Roman" panose="02020603050405020304" pitchFamily="18" charset="0"/>
                <a:cs typeface="Times New Roman" panose="02020603050405020304" pitchFamily="18" charset="0"/>
              </a:rPr>
              <a:t>Water quality prediction systems are essential for ensuring the safety of our water supply.</a:t>
            </a:r>
          </a:p>
          <a:p>
            <a:pPr marL="285750" indent="-285750" algn="just">
              <a:lnSpc>
                <a:spcPct val="150000"/>
              </a:lnSpc>
              <a:buFont typeface="Wingdings" panose="05000000000000000000" pitchFamily="2" charset="2"/>
              <a:buChar char="v"/>
              <a:defRPr/>
            </a:pPr>
            <a:r>
              <a:rPr lang="en-US" sz="1800" b="0" i="0" dirty="0">
                <a:solidFill>
                  <a:srgbClr val="374151"/>
                </a:solidFill>
                <a:effectLst/>
                <a:latin typeface="Times New Roman" panose="02020603050405020304" pitchFamily="18" charset="0"/>
                <a:cs typeface="Times New Roman" panose="02020603050405020304" pitchFamily="18" charset="0"/>
              </a:rPr>
              <a:t>These systems provide accurate and timely information on potential contaminants.</a:t>
            </a:r>
          </a:p>
          <a:p>
            <a:pPr marL="285750" indent="-285750" algn="just">
              <a:lnSpc>
                <a:spcPct val="150000"/>
              </a:lnSpc>
              <a:buFont typeface="Wingdings" panose="05000000000000000000" pitchFamily="2" charset="2"/>
              <a:buChar char="v"/>
              <a:defRPr/>
            </a:pPr>
            <a:r>
              <a:rPr lang="en-US" sz="1800" b="0" i="0" dirty="0">
                <a:solidFill>
                  <a:srgbClr val="374151"/>
                </a:solidFill>
                <a:effectLst/>
                <a:latin typeface="Times New Roman" panose="02020603050405020304" pitchFamily="18" charset="0"/>
                <a:cs typeface="Times New Roman" panose="02020603050405020304" pitchFamily="18" charset="0"/>
              </a:rPr>
              <a:t>Advanced technologies and analytical tools are used to detect and prevent waterborne diseases.</a:t>
            </a:r>
          </a:p>
          <a:p>
            <a:pPr marL="285750" indent="-285750" algn="just">
              <a:lnSpc>
                <a:spcPct val="150000"/>
              </a:lnSpc>
              <a:buFont typeface="Wingdings" panose="05000000000000000000" pitchFamily="2" charset="2"/>
              <a:buChar char="v"/>
              <a:defRPr/>
            </a:pPr>
            <a:r>
              <a:rPr lang="en-US" sz="1800" b="0" i="0" dirty="0">
                <a:solidFill>
                  <a:srgbClr val="374151"/>
                </a:solidFill>
                <a:effectLst/>
                <a:latin typeface="Times New Roman" panose="02020603050405020304" pitchFamily="18" charset="0"/>
                <a:cs typeface="Times New Roman" panose="02020603050405020304" pitchFamily="18" charset="0"/>
              </a:rPr>
              <a:t>Water quality prediction systems protect public health and promote environmental sustainability.</a:t>
            </a:r>
          </a:p>
          <a:p>
            <a:pPr marL="285750" indent="-285750" algn="just">
              <a:lnSpc>
                <a:spcPct val="150000"/>
              </a:lnSpc>
              <a:buFont typeface="Wingdings" panose="05000000000000000000" pitchFamily="2" charset="2"/>
              <a:buChar char="v"/>
              <a:defRPr/>
            </a:pPr>
            <a:r>
              <a:rPr lang="en-US" sz="1800" b="0" i="0" dirty="0">
                <a:solidFill>
                  <a:srgbClr val="374151"/>
                </a:solidFill>
                <a:effectLst/>
                <a:latin typeface="Times New Roman" panose="02020603050405020304" pitchFamily="18" charset="0"/>
                <a:cs typeface="Times New Roman" panose="02020603050405020304" pitchFamily="18" charset="0"/>
              </a:rPr>
              <a:t>Investing in the development and implementation of these systems is crucial for community health and well-being.</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47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0" y="768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536294" y="1040471"/>
            <a:ext cx="4174598" cy="758942"/>
          </a:xfrm>
        </p:spPr>
        <p:txBody>
          <a:bodyPr>
            <a:noAutofit/>
          </a:bodyPr>
          <a:lstStyle/>
          <a:p>
            <a:pPr>
              <a:lnSpc>
                <a:spcPct val="150000"/>
              </a:lnSpc>
              <a:defRPr/>
            </a:pPr>
            <a:r>
              <a:rPr lang="en-US" sz="2000" b="1" dirty="0">
                <a:latin typeface="Times New Roman" panose="02020603050405020304" pitchFamily="18" charset="0"/>
                <a:cs typeface="Times New Roman" panose="02020603050405020304" pitchFamily="18" charset="0"/>
              </a:rPr>
              <a:t>FUTURE ENHANCEMENT</a:t>
            </a:r>
          </a:p>
          <a:p>
            <a:pPr>
              <a:defRPr/>
            </a:pPr>
            <a:endParaRPr lang="en-US" dirty="0">
              <a:latin typeface="Times New Roman" pitchFamily="18" charset="0"/>
              <a:cs typeface="Times New Roman" pitchFamily="18" charset="0"/>
            </a:endParaRPr>
          </a:p>
          <a:p>
            <a:pPr>
              <a:defRPr/>
            </a:pPr>
            <a:endParaRPr lang="en-US"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732450" y="1614045"/>
            <a:ext cx="7978930" cy="48091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Integration with other water management systems for more comprehensive water management</a:t>
            </a:r>
          </a:p>
          <a:p>
            <a:pPr marL="285750" indent="-285750" algn="just">
              <a:lnSpc>
                <a:spcPct val="150000"/>
              </a:lnSpc>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Expansion of sensor capabilities to detect additional water quality parameters</a:t>
            </a:r>
          </a:p>
          <a:p>
            <a:pPr marL="285750" indent="-285750" algn="just">
              <a:lnSpc>
                <a:spcPct val="150000"/>
              </a:lnSpc>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Use of advanced machine learning techniques for improved accuracy and reliability of data</a:t>
            </a:r>
          </a:p>
          <a:p>
            <a:pPr marL="285750" indent="-285750" algn="just">
              <a:lnSpc>
                <a:spcPct val="150000"/>
              </a:lnSpc>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Cloud-based data storage and analysis for easier access and analysis of data</a:t>
            </a:r>
          </a:p>
          <a:p>
            <a:pPr marL="285750" indent="-285750" algn="just">
              <a:lnSpc>
                <a:spcPct val="150000"/>
              </a:lnSpc>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Predictive modeling to predict future water quality trends for proactive management</a:t>
            </a:r>
          </a:p>
        </p:txBody>
      </p:sp>
    </p:spTree>
    <p:extLst>
      <p:ext uri="{BB962C8B-B14F-4D97-AF65-F5344CB8AC3E}">
        <p14:creationId xmlns:p14="http://schemas.microsoft.com/office/powerpoint/2010/main" val="372163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0" y="768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356912" y="1128962"/>
            <a:ext cx="2430172"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REFERENCES</a:t>
            </a:r>
          </a:p>
          <a:p>
            <a:pPr>
              <a:defRPr/>
            </a:pPr>
            <a:endParaRPr lang="en-US" sz="1350" dirty="0">
              <a:latin typeface="Times New Roman" pitchFamily="18" charset="0"/>
              <a:cs typeface="Times New Roman" pitchFamily="18" charset="0"/>
            </a:endParaRPr>
          </a:p>
          <a:p>
            <a:pPr>
              <a:defRPr/>
            </a:pPr>
            <a:endParaRPr lang="en-US" sz="1350"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634128" y="2056496"/>
            <a:ext cx="7662147" cy="48091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r>
              <a:rPr lang="en-US" sz="1800" spc="-5" dirty="0">
                <a:effectLst/>
                <a:latin typeface="Times New Roman" panose="02020603050405020304" pitchFamily="18" charset="0"/>
                <a:ea typeface="Times New Roman" panose="02020603050405020304" pitchFamily="18" charset="0"/>
              </a:rPr>
            </a:br>
            <a:endParaRPr lang="en-IN" sz="1800" spc="-1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DFEFA7DC-3867-23D2-3E23-B8A72E127EB4}"/>
              </a:ext>
            </a:extLst>
          </p:cNvPr>
          <p:cNvSpPr txBox="1"/>
          <p:nvPr/>
        </p:nvSpPr>
        <p:spPr>
          <a:xfrm>
            <a:off x="847725" y="1759974"/>
            <a:ext cx="7735836" cy="419755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800" spc="-10" dirty="0">
                <a:effectLst/>
                <a:latin typeface="Times New Roman" panose="02020603050405020304" pitchFamily="18" charset="0"/>
                <a:ea typeface="Times New Roman" panose="02020603050405020304" pitchFamily="18" charset="0"/>
              </a:rPr>
              <a:t>L.</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Li</a:t>
            </a:r>
            <a:r>
              <a:rPr lang="en-US" sz="1800" spc="-15" dirty="0">
                <a:effectLst/>
                <a:latin typeface="Times New Roman" panose="02020603050405020304" pitchFamily="18" charset="0"/>
                <a:ea typeface="Times New Roman" panose="02020603050405020304" pitchFamily="18" charset="0"/>
              </a:rPr>
              <a:t> </a:t>
            </a:r>
            <a:r>
              <a:rPr lang="en-US" sz="1800" i="1" spc="-10" dirty="0">
                <a:effectLst/>
                <a:latin typeface="Times New Roman" panose="02020603050405020304" pitchFamily="18" charset="0"/>
                <a:ea typeface="Times New Roman" panose="02020603050405020304" pitchFamily="18" charset="0"/>
              </a:rPr>
              <a:t>et</a:t>
            </a:r>
            <a:r>
              <a:rPr lang="en-US" sz="1800" i="1" spc="-15" dirty="0">
                <a:effectLst/>
                <a:latin typeface="Times New Roman" panose="02020603050405020304" pitchFamily="18" charset="0"/>
                <a:ea typeface="Times New Roman" panose="02020603050405020304" pitchFamily="18" charset="0"/>
              </a:rPr>
              <a:t> </a:t>
            </a:r>
            <a:r>
              <a:rPr lang="en-US" sz="1800" i="1" spc="-10" dirty="0">
                <a:effectLst/>
                <a:latin typeface="Times New Roman" panose="02020603050405020304" pitchFamily="18" charset="0"/>
                <a:ea typeface="Times New Roman" panose="02020603050405020304" pitchFamily="18" charset="0"/>
              </a:rPr>
              <a:t>al.</a:t>
            </a:r>
            <a:r>
              <a:rPr lang="en-US" sz="1800" spc="-10" dirty="0">
                <a:effectLst/>
                <a:latin typeface="Times New Roman" panose="02020603050405020304" pitchFamily="18" charset="0"/>
                <a:ea typeface="Times New Roman" panose="02020603050405020304" pitchFamily="18" charset="0"/>
              </a:rPr>
              <a:t>,</a:t>
            </a:r>
            <a:r>
              <a:rPr lang="en-US" sz="1800" spc="-1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"Interpretable</a:t>
            </a:r>
            <a:r>
              <a:rPr lang="en-US" sz="1800" spc="-2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tree-based</a:t>
            </a:r>
            <a:r>
              <a:rPr lang="en-US" sz="1800" spc="-1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ensemble</a:t>
            </a:r>
            <a:r>
              <a:rPr lang="en-US" sz="1800" spc="-3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model</a:t>
            </a:r>
            <a:r>
              <a:rPr lang="en-US" sz="1800" spc="-2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for</a:t>
            </a:r>
            <a:r>
              <a:rPr lang="en-US" sz="1800" spc="-2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predicting</a:t>
            </a:r>
            <a:r>
              <a:rPr lang="en-US" sz="1800" spc="-3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beach</a:t>
            </a:r>
            <a:r>
              <a:rPr lang="en-US" sz="1800" spc="-19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water</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quality,"</a:t>
            </a:r>
            <a:r>
              <a:rPr lang="en-US" sz="1800" spc="5" dirty="0">
                <a:effectLst/>
                <a:latin typeface="Times New Roman" panose="02020603050405020304" pitchFamily="18" charset="0"/>
                <a:ea typeface="Times New Roman" panose="02020603050405020304" pitchFamily="18" charset="0"/>
              </a:rPr>
              <a:t> </a:t>
            </a:r>
            <a:r>
              <a:rPr lang="en-US" sz="1800" i="1" spc="-10" dirty="0">
                <a:effectLst/>
                <a:latin typeface="Times New Roman" panose="02020603050405020304" pitchFamily="18" charset="0"/>
                <a:ea typeface="Times New Roman" panose="02020603050405020304" pitchFamily="18" charset="0"/>
              </a:rPr>
              <a:t>Water</a:t>
            </a:r>
            <a:r>
              <a:rPr lang="en-US" sz="1800" i="1" spc="5" dirty="0">
                <a:effectLst/>
                <a:latin typeface="Times New Roman" panose="02020603050405020304" pitchFamily="18" charset="0"/>
                <a:ea typeface="Times New Roman" panose="02020603050405020304" pitchFamily="18" charset="0"/>
              </a:rPr>
              <a:t> </a:t>
            </a:r>
            <a:r>
              <a:rPr lang="en-US" sz="1800" i="1" spc="-10" dirty="0">
                <a:effectLst/>
                <a:latin typeface="Times New Roman" panose="02020603050405020304" pitchFamily="18" charset="0"/>
                <a:ea typeface="Times New Roman" panose="02020603050405020304" pitchFamily="18" charset="0"/>
              </a:rPr>
              <a:t>Research</a:t>
            </a:r>
            <a:r>
              <a:rPr lang="en-US" sz="1800" spc="-1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vol.</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211,</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Mar.</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2022,</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DOI:</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10.1016/j.watres.2022.118078.</a:t>
            </a:r>
            <a:endParaRPr lang="en-IN" sz="1800" dirty="0">
              <a:effectLst/>
              <a:latin typeface="Times New Roman" panose="02020603050405020304" pitchFamily="18" charset="0"/>
              <a:ea typeface="Calibri" panose="020F0502020204030204" pitchFamily="34" charset="0"/>
            </a:endParaRPr>
          </a:p>
          <a:p>
            <a:pPr marL="285750" indent="-285750" algn="just">
              <a:lnSpc>
                <a:spcPct val="150000"/>
              </a:lnSpc>
              <a:buFont typeface="Wingdings" panose="05000000000000000000" pitchFamily="2" charset="2"/>
              <a:buChar char="v"/>
            </a:pPr>
            <a:r>
              <a:rPr lang="en-IN" sz="1800" dirty="0">
                <a:effectLst/>
                <a:latin typeface="Times New Roman" panose="02020603050405020304" pitchFamily="18" charset="0"/>
                <a:ea typeface="Calibri" panose="020F0502020204030204" pitchFamily="34" charset="0"/>
              </a:rPr>
              <a:t>Hasriq Izzuan et al., “Water Quality Classification Using SVM And XGBoost Method ” </a:t>
            </a:r>
            <a:r>
              <a:rPr lang="en-US" sz="1800" dirty="0">
                <a:effectLst/>
                <a:latin typeface="Times New Roman" panose="02020603050405020304" pitchFamily="18" charset="0"/>
                <a:ea typeface="Calibri" panose="020F0502020204030204" pitchFamily="34" charset="0"/>
              </a:rPr>
              <a:t>2022 IEEE 13th Control and System Graduate Research Colloquium (ICSGRC) July 2022</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N. Nasir et al., “Water quality classification using machine learning algorithms,” Journal of Water Process Engineering, vol. 48, p. 102920, Aug. 2022, DOI: 10.1016/j.jwpe.2022.102920.</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3836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356912" y="3049529"/>
            <a:ext cx="4301187" cy="758942"/>
          </a:xfrm>
        </p:spPr>
        <p:txBody>
          <a:bodyPr>
            <a:normAutofit fontScale="62500" lnSpcReduction="20000"/>
          </a:bodyPr>
          <a:lstStyle/>
          <a:p>
            <a:pPr algn="l">
              <a:lnSpc>
                <a:spcPct val="150000"/>
              </a:lnSpc>
              <a:defRPr/>
            </a:pPr>
            <a:r>
              <a:rPr lang="en-US" sz="5200" b="1" dirty="0">
                <a:latin typeface="Times New Roman" panose="02020603050405020304" pitchFamily="18" charset="0"/>
                <a:cs typeface="Times New Roman" panose="02020603050405020304" pitchFamily="18" charset="0"/>
              </a:rPr>
              <a:t>THANK YOU</a:t>
            </a:r>
          </a:p>
          <a:p>
            <a:pPr>
              <a:defRPr/>
            </a:pPr>
            <a:endParaRPr lang="en-US" sz="1350" dirty="0">
              <a:latin typeface="Times New Roman" pitchFamily="18" charset="0"/>
              <a:cs typeface="Times New Roman" pitchFamily="18" charset="0"/>
            </a:endParaRPr>
          </a:p>
          <a:p>
            <a:pPr>
              <a:defRPr/>
            </a:pPr>
            <a:endParaRPr lang="en-US" sz="1350" dirty="0"/>
          </a:p>
        </p:txBody>
      </p:sp>
    </p:spTree>
    <p:extLst>
      <p:ext uri="{BB962C8B-B14F-4D97-AF65-F5344CB8AC3E}">
        <p14:creationId xmlns:p14="http://schemas.microsoft.com/office/powerpoint/2010/main" val="260989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1" y="-4663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216456" y="1142666"/>
            <a:ext cx="2711085"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INTRODUCTION</a:t>
            </a: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854425" y="2096801"/>
            <a:ext cx="4252148" cy="4022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79D19A-06AA-2C2B-8D29-36C07CCDEEC2}"/>
              </a:ext>
            </a:extLst>
          </p:cNvPr>
          <p:cNvSpPr txBox="1"/>
          <p:nvPr/>
        </p:nvSpPr>
        <p:spPr>
          <a:xfrm>
            <a:off x="667613" y="1821614"/>
            <a:ext cx="8092930" cy="3782061"/>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Water Quality prediction System designed to provide accurate and timely information on water quality</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Uses IoT and machine learning algorithms to analyze various parameters such as </a:t>
            </a:r>
            <a:r>
              <a:rPr lang="en-US" sz="1800" b="0" i="0" dirty="0">
                <a:solidFill>
                  <a:srgbClr val="374151"/>
                </a:solidFill>
                <a:effectLst/>
                <a:latin typeface="Times New Roman" panose="02020603050405020304" pitchFamily="18" charset="0"/>
                <a:cs typeface="Times New Roman" panose="02020603050405020304" pitchFamily="18" charset="0"/>
              </a:rPr>
              <a:t>pH, Hardness, Solids, Chloramines, Sulfate, Conductivity, Organic Carbon, Trihalomethanes, Turbidity </a:t>
            </a:r>
            <a:r>
              <a:rPr lang="en-US" b="0" i="0" dirty="0">
                <a:solidFill>
                  <a:srgbClr val="374151"/>
                </a:solidFill>
                <a:effectLst/>
                <a:latin typeface="Times New Roman" panose="02020603050405020304" pitchFamily="18" charset="0"/>
                <a:cs typeface="Times New Roman" panose="02020603050405020304" pitchFamily="18" charset="0"/>
              </a:rPr>
              <a:t>to determine overall quality of water</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Provides real-time predictions and to help users make informed decisions about water usage and management practices.</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Essential tool for government agencies, water utilities, and communities that depend on safe and reliable water resources.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840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821095" y="1162331"/>
            <a:ext cx="5992438"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INTRODUCTION TO MACHINE LEARNING</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854424" y="2096801"/>
            <a:ext cx="7925781" cy="4022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Machine learning is a branch of artificial intelligence (AI) and computer science.</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It focuses on using data and algorithms to imitate the way that humans learn.</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Machine learning gradually improves its accuracy over time.</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Machine learning is used in various applications, such as internet search engines, email filters, personalized recommendations on websites, banking software to detect unusual transactions, and voice recognition on mobile apps.</a:t>
            </a:r>
          </a:p>
          <a:p>
            <a:pPr marL="285750" indent="-285750" algn="just">
              <a:lnSpc>
                <a:spcPct val="150000"/>
              </a:lnSpc>
              <a:buFont typeface="Wingdings" panose="05000000000000000000" pitchFamily="2" charset="2"/>
              <a:buChar char="v"/>
              <a:defRPr/>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5205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0"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575780" y="1181995"/>
            <a:ext cx="5992438" cy="758942"/>
          </a:xfrm>
        </p:spPr>
        <p:txBody>
          <a:bodyPr>
            <a:normAutofit fontScale="85000" lnSpcReduction="10000"/>
          </a:bodyPr>
          <a:lstStyle/>
          <a:p>
            <a:pPr>
              <a:lnSpc>
                <a:spcPct val="150000"/>
              </a:lnSpc>
              <a:defRPr/>
            </a:pPr>
            <a:r>
              <a:rPr lang="en-US" sz="2400" b="1" dirty="0">
                <a:latin typeface="Times New Roman" panose="02020603050405020304" pitchFamily="18" charset="0"/>
                <a:cs typeface="Times New Roman" panose="02020603050405020304" pitchFamily="18" charset="0"/>
              </a:rPr>
              <a:t>INTRODUCTION TO INTERNET OF THINGS</a:t>
            </a:r>
          </a:p>
          <a:p>
            <a:pPr>
              <a:defRPr/>
            </a:pPr>
            <a:endParaRPr lang="en-US" sz="1350" dirty="0">
              <a:latin typeface="Times New Roman" pitchFamily="18" charset="0"/>
              <a:cs typeface="Times New Roman" pitchFamily="18" charset="0"/>
            </a:endParaRPr>
          </a:p>
          <a:p>
            <a:pPr>
              <a:defRPr/>
            </a:pPr>
            <a:endParaRPr lang="en-US" sz="135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579121" y="1940937"/>
            <a:ext cx="8269911" cy="402264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IoT is a network of physical devices, buildings, and objects with sensors, software, and connectivity.</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It enables the exchange of data and interaction between devices and objects.</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IoT technology is used in various applications such as smart homes, healthcare, transportation, and manufacturing.</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The potential impact of IoT is significant, including creating a more efficient, productive, and sustainable world.</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The number of connected devices in IoT is growing rapidly, with billions of devices already connected.</a:t>
            </a:r>
          </a:p>
        </p:txBody>
      </p:sp>
    </p:spTree>
    <p:extLst>
      <p:ext uri="{BB962C8B-B14F-4D97-AF65-F5344CB8AC3E}">
        <p14:creationId xmlns:p14="http://schemas.microsoft.com/office/powerpoint/2010/main" val="63892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1" y="-4663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216454" y="738554"/>
            <a:ext cx="2711085"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ABSTRACT</a:t>
            </a: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854425" y="2096801"/>
            <a:ext cx="4252148" cy="4022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79D19A-06AA-2C2B-8D29-36C07CCDEEC2}"/>
              </a:ext>
            </a:extLst>
          </p:cNvPr>
          <p:cNvSpPr txBox="1"/>
          <p:nvPr/>
        </p:nvSpPr>
        <p:spPr>
          <a:xfrm>
            <a:off x="432619" y="1118025"/>
            <a:ext cx="8563898" cy="5028556"/>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goal is to predict water quality using machine learning and IoT.</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Traditional water quality monitoring methods can be time-consuming, expensive.</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machine learning-based approach uses supervised learning algorithms to predict water quality based on various factors.</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factors include pH levels, solids, hardness, sulphates, chloramines, trihalomethanes, organic carbon, conductivity, temperature, and turbidity.</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supervised learning algorithms used are random forests, Extreme Gradient Boosting, and support vector machines and support vector classifier.</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model will be trained on a dataset of water quality measurements and tested on a separate dataset to evaluate its accuracy.</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project aims to improve water quality management and ensure the safe and efficient use of water resources</a:t>
            </a:r>
          </a:p>
        </p:txBody>
      </p:sp>
    </p:spTree>
    <p:extLst>
      <p:ext uri="{BB962C8B-B14F-4D97-AF65-F5344CB8AC3E}">
        <p14:creationId xmlns:p14="http://schemas.microsoft.com/office/powerpoint/2010/main" val="2110341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7"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813635" y="1091318"/>
            <a:ext cx="3516725" cy="758942"/>
          </a:xfrm>
        </p:spPr>
        <p:txBody>
          <a:bodyPr>
            <a:normAutofit/>
          </a:bodyPr>
          <a:lstStyle/>
          <a:p>
            <a:pPr algn="l">
              <a:lnSpc>
                <a:spcPct val="150000"/>
              </a:lnSpc>
              <a:defRPr/>
            </a:pPr>
            <a:r>
              <a:rPr lang="en-US" sz="2000" b="1" dirty="0">
                <a:latin typeface="Times New Roman" panose="02020603050405020304" pitchFamily="18" charset="0"/>
                <a:cs typeface="Times New Roman" panose="02020603050405020304" pitchFamily="18" charset="0"/>
              </a:rPr>
              <a:t>LITERATURE SURVEY</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766915" y="1759974"/>
            <a:ext cx="7796981" cy="44157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defRPr/>
            </a:pPr>
            <a:endParaRPr lang="en-US"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E6EF040-E738-CAEE-493E-9CC2C45B781A}"/>
              </a:ext>
            </a:extLst>
          </p:cNvPr>
          <p:cNvSpPr txBox="1"/>
          <p:nvPr/>
        </p:nvSpPr>
        <p:spPr>
          <a:xfrm>
            <a:off x="580104" y="1582994"/>
            <a:ext cx="8190270" cy="4505336"/>
          </a:xfrm>
          <a:prstGeom prst="rect">
            <a:avLst/>
          </a:prstGeom>
          <a:noFill/>
        </p:spPr>
        <p:txBody>
          <a:bodyPr wrap="square" rtlCol="0">
            <a:spAutoFit/>
          </a:bodyPr>
          <a:lstStyle/>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TITLE: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Water Quality Classification Using SVM And XGBoost Method (2022)</a:t>
            </a:r>
          </a:p>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AUTHORS: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Hasriq Izzuan Hasnol Yusri, A’zraa Afhzan Ab Rahim, Siti Lailatul Mohd Hassan, Ili Shairah Abdul Halim, Noor Ezan Abdullah</a:t>
            </a:r>
          </a:p>
          <a:p>
            <a:pPr marL="285750" indent="-285750" algn="just">
              <a:lnSpc>
                <a:spcPct val="150000"/>
              </a:lnSpc>
              <a:spcAft>
                <a:spcPts val="800"/>
              </a:spcAft>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A research study developed a classification algorithm using Support Vector Machine (SVM) and Extreme Gradient Boosting (XGBoost) to predict water quality classification (WQC) based on the water quality index (WQI) and seven parameters.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results showed that the XGBoost model achieved a higher accuracy of 84% compared to the SVM model, which had an accuracy of only 67%.</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Based on these findings, XGBoost was concluded to be superior for water quality classification due to its enhanced performance.</a:t>
            </a:r>
          </a:p>
        </p:txBody>
      </p:sp>
    </p:spTree>
    <p:extLst>
      <p:ext uri="{BB962C8B-B14F-4D97-AF65-F5344CB8AC3E}">
        <p14:creationId xmlns:p14="http://schemas.microsoft.com/office/powerpoint/2010/main" val="253634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7"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813635" y="1091318"/>
            <a:ext cx="3516725"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LITERATURE SURVEY</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766915" y="1759974"/>
            <a:ext cx="7796981" cy="44157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defRPr/>
            </a:pPr>
            <a:endParaRPr lang="en-US"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E6EF040-E738-CAEE-493E-9CC2C45B781A}"/>
              </a:ext>
            </a:extLst>
          </p:cNvPr>
          <p:cNvSpPr txBox="1"/>
          <p:nvPr/>
        </p:nvSpPr>
        <p:spPr>
          <a:xfrm>
            <a:off x="580104" y="1582994"/>
            <a:ext cx="8190270" cy="4095160"/>
          </a:xfrm>
          <a:prstGeom prst="rect">
            <a:avLst/>
          </a:prstGeom>
          <a:noFill/>
        </p:spPr>
        <p:txBody>
          <a:bodyPr wrap="square" rtlCol="0">
            <a:spAutoFit/>
          </a:bodyPr>
          <a:lstStyle/>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TITLE: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Interpretable tree-based ensemble model for predicting beach water quality </a:t>
            </a: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AUTHORS: </a:t>
            </a:r>
            <a:r>
              <a:rPr lang="en-IN" sz="1800" dirty="0">
                <a:effectLst/>
                <a:latin typeface="Times New Roman" panose="02020603050405020304" pitchFamily="18" charset="0"/>
                <a:ea typeface="Calibri" panose="020F0502020204030204" pitchFamily="34" charset="0"/>
              </a:rPr>
              <a:t>L. Li et al</a:t>
            </a:r>
          </a:p>
          <a:p>
            <a:pPr marL="285750" indent="-285750" algn="just">
              <a:lnSpc>
                <a:spcPct val="150000"/>
              </a:lnSpc>
              <a:spcAft>
                <a:spcPts val="800"/>
              </a:spcAft>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To address this, researchers evaluated five tree-based models: classification tree, random forest, CatBoost, XGBoost, and LightGBM.</a:t>
            </a:r>
          </a:p>
          <a:p>
            <a:pPr marL="285750" indent="-285750" algn="just">
              <a:lnSpc>
                <a:spcPct val="150000"/>
              </a:lnSpc>
              <a:spcAft>
                <a:spcPts val="800"/>
              </a:spcAft>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They employed the SHAP (SHapley Additive exPlanations) explanation method to interpret the models.</a:t>
            </a:r>
          </a:p>
          <a:p>
            <a:pPr marL="285750" indent="-285750" algn="just">
              <a:lnSpc>
                <a:spcPct val="150000"/>
              </a:lnSpc>
              <a:spcAft>
                <a:spcPts val="800"/>
              </a:spcAft>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Local SHAP values further supported the importance of lake turbidity, showing a nearly monotonic relationship with its value and minimal influence from other factors.</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203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7"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907042" y="949800"/>
            <a:ext cx="3516725"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LITERATURE SURVEY</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766915" y="1759974"/>
            <a:ext cx="7796981" cy="44157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defRPr/>
            </a:pPr>
            <a:endParaRPr lang="en-US"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E6EF040-E738-CAEE-493E-9CC2C45B781A}"/>
              </a:ext>
            </a:extLst>
          </p:cNvPr>
          <p:cNvSpPr txBox="1"/>
          <p:nvPr/>
        </p:nvSpPr>
        <p:spPr>
          <a:xfrm>
            <a:off x="658762" y="1456132"/>
            <a:ext cx="8190270" cy="4818242"/>
          </a:xfrm>
          <a:prstGeom prst="rect">
            <a:avLst/>
          </a:prstGeom>
          <a:noFill/>
        </p:spPr>
        <p:txBody>
          <a:bodyPr wrap="square" rtlCol="0">
            <a:spAutoFit/>
          </a:bodyPr>
          <a:lstStyle/>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TITLE: </a:t>
            </a:r>
            <a:r>
              <a:rPr lang="en-IN" sz="1800" dirty="0">
                <a:effectLst/>
                <a:latin typeface="Times New Roman" panose="02020603050405020304" pitchFamily="18" charset="0"/>
                <a:ea typeface="Calibri" panose="020F0502020204030204" pitchFamily="34" charset="0"/>
              </a:rPr>
              <a:t>Prediction of groundwater quality using efficient machine learning technique(2021)</a:t>
            </a:r>
          </a:p>
          <a:p>
            <a:pPr algn="just">
              <a:lnSpc>
                <a:spcPct val="150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AUTHORS: </a:t>
            </a:r>
            <a:r>
              <a:rPr lang="en-IN" sz="1800" dirty="0">
                <a:effectLst/>
                <a:latin typeface="Times New Roman" panose="02020603050405020304" pitchFamily="18" charset="0"/>
                <a:ea typeface="Calibri" panose="020F0502020204030204" pitchFamily="34" charset="0"/>
              </a:rPr>
              <a:t>Lingbo Li, Jundong Qiao, Guan Yu, Leizhi Wang, Hong-Yi Li, Chen Liao, Zhenduo Zhu</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A study was conducted to predict groundwater quality using different machine learning models.</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models compared were random forest (RF), eXtreme gradient boosting (XGBoost), artificial neural network (ANN), and a deep learning (DL) model.</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Various physicochemical parameters were measured to compute an entropy weight-based groundwater quality index (EWQI).</a:t>
            </a:r>
          </a:p>
          <a:p>
            <a:pPr marL="285750" indent="-285750" algn="just">
              <a:lnSpc>
                <a:spcPct val="150000"/>
              </a:lnSpc>
              <a:spcAft>
                <a:spcPts val="800"/>
              </a:spcAft>
              <a:buFont typeface="Wingdings" panose="05000000000000000000" pitchFamily="2" charset="2"/>
              <a:buChar char="v"/>
            </a:pPr>
            <a:endParaRPr lang="en-IN"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5707306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1080</TotalTime>
  <Words>1547</Words>
  <Application>Microsoft Office PowerPoint</Application>
  <PresentationFormat>On-screen Show (4:3)</PresentationFormat>
  <Paragraphs>154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Sridhar K V</dc:creator>
  <cp:lastModifiedBy>Nitish Kumar</cp:lastModifiedBy>
  <cp:revision>49</cp:revision>
  <dcterms:created xsi:type="dcterms:W3CDTF">2023-03-05T12:30:05Z</dcterms:created>
  <dcterms:modified xsi:type="dcterms:W3CDTF">2023-05-23T04:01:09Z</dcterms:modified>
</cp:coreProperties>
</file>